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sldIdLst>
    <p:sldId id="268" r:id="rId2"/>
    <p:sldId id="316" r:id="rId3"/>
    <p:sldId id="265" r:id="rId4"/>
    <p:sldId id="283" r:id="rId5"/>
    <p:sldId id="313" r:id="rId6"/>
    <p:sldId id="311" r:id="rId7"/>
    <p:sldId id="269" r:id="rId8"/>
    <p:sldId id="302" r:id="rId9"/>
    <p:sldId id="312" r:id="rId10"/>
    <p:sldId id="308" r:id="rId11"/>
    <p:sldId id="270" r:id="rId12"/>
    <p:sldId id="303" r:id="rId13"/>
    <p:sldId id="304" r:id="rId14"/>
    <p:sldId id="305" r:id="rId15"/>
    <p:sldId id="306" r:id="rId16"/>
    <p:sldId id="307" r:id="rId17"/>
    <p:sldId id="271" r:id="rId18"/>
    <p:sldId id="314" r:id="rId19"/>
    <p:sldId id="273" r:id="rId20"/>
    <p:sldId id="274" r:id="rId21"/>
    <p:sldId id="275" r:id="rId22"/>
    <p:sldId id="276" r:id="rId23"/>
    <p:sldId id="278" r:id="rId24"/>
    <p:sldId id="286" r:id="rId25"/>
    <p:sldId id="287" r:id="rId26"/>
    <p:sldId id="288" r:id="rId27"/>
    <p:sldId id="279" r:id="rId28"/>
    <p:sldId id="280" r:id="rId29"/>
    <p:sldId id="281" r:id="rId30"/>
    <p:sldId id="282" r:id="rId31"/>
    <p:sldId id="284" r:id="rId32"/>
    <p:sldId id="28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31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4837"/>
    <a:srgbClr val="404040"/>
    <a:srgbClr val="DA796C"/>
    <a:srgbClr val="0070C0"/>
    <a:srgbClr val="BDC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90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38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DC1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 userDrawn="1"/>
        </p:nvSpPr>
        <p:spPr>
          <a:xfrm>
            <a:off x="319314" y="355601"/>
            <a:ext cx="11553372" cy="616856"/>
          </a:xfrm>
          <a:prstGeom prst="roundRect">
            <a:avLst>
              <a:gd name="adj" fmla="val 1469"/>
            </a:avLst>
          </a:prstGeom>
          <a:solidFill>
            <a:srgbClr val="EEE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319314" y="537029"/>
            <a:ext cx="11553372" cy="57839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4125588" y="2997982"/>
            <a:ext cx="4012830" cy="6524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800" b="1" dirty="0" smtClean="0">
                <a:solidFill>
                  <a:srgbClr val="CD4837"/>
                </a:solidFill>
              </a:rPr>
              <a:t>Coffee Web Application</a:t>
            </a:r>
            <a:endParaRPr lang="ko-KR" altLang="en-US" sz="2800" b="1" dirty="0">
              <a:solidFill>
                <a:srgbClr val="CD4837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98516" y="2835363"/>
            <a:ext cx="394968" cy="72000"/>
            <a:chOff x="561638" y="1064986"/>
            <a:chExt cx="394968" cy="72000"/>
          </a:xfrm>
        </p:grpSpPr>
        <p:sp>
          <p:nvSpPr>
            <p:cNvPr id="9" name="타원 8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타원 10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543223" y="3542747"/>
            <a:ext cx="317754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이민형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201383026</a:t>
            </a:r>
          </a:p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이아람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201585024</a:t>
            </a:r>
          </a:p>
        </p:txBody>
      </p:sp>
    </p:spTree>
    <p:extLst>
      <p:ext uri="{BB962C8B-B14F-4D97-AF65-F5344CB8AC3E}">
        <p14:creationId xmlns:p14="http://schemas.microsoft.com/office/powerpoint/2010/main" val="1641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481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Franchisee</a:t>
            </a:r>
            <a:endParaRPr lang="ko-KR" altLang="en-US" dirty="0"/>
          </a:p>
        </p:txBody>
      </p:sp>
      <p:pic>
        <p:nvPicPr>
          <p:cNvPr id="2050" name="Picture 2" descr="C:\Users\wkdtj\Desktop\사진\Franchisee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6" y="1399000"/>
            <a:ext cx="1016635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39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wkdtj\Desktop\사진\Member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93" y="1012338"/>
            <a:ext cx="987583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207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kdtj\Desktop\사진\Board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0" y="1154113"/>
            <a:ext cx="9502775" cy="49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kdtj\Desktop\사진\Product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59" y="1136985"/>
            <a:ext cx="9586913" cy="518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Product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kdtj\Desktop\사진\Coupon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81" y="1136986"/>
            <a:ext cx="9671051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144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Coupon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Grade</a:t>
            </a:r>
            <a:endParaRPr lang="ko-KR" altLang="en-US" dirty="0"/>
          </a:p>
        </p:txBody>
      </p:sp>
      <p:pic>
        <p:nvPicPr>
          <p:cNvPr id="6146" name="Picture 2" descr="C:\Users\wkdtj\Desktop\사진\Grade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802" y="2128838"/>
            <a:ext cx="78803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28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4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CLASS Diagram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129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Category</a:t>
            </a:r>
            <a:endParaRPr lang="ko-KR" altLang="en-US" dirty="0"/>
          </a:p>
        </p:txBody>
      </p:sp>
      <p:pic>
        <p:nvPicPr>
          <p:cNvPr id="7170" name="Picture 2" descr="C:\Users\wkdtj\Desktop\사진\Category 클래스 구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89" y="1916112"/>
            <a:ext cx="73850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웹 </a:t>
            </a:r>
            <a:r>
              <a:rPr lang="ko-KR" altLang="en-US" sz="2000" b="1" dirty="0" err="1" smtClean="0">
                <a:solidFill>
                  <a:srgbClr val="CD4837"/>
                </a:solidFill>
              </a:rPr>
              <a:t>호스팅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9534" y="4020710"/>
            <a:ext cx="48526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Cafe24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사이트에서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호스팅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서버 구매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FileZila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를 이용하여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호스팅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서버에 사이트와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tomcat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올리기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Putty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를 이용하여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database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생성 후 서버 가동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9"/>
          <a:stretch/>
        </p:blipFill>
        <p:spPr bwMode="auto">
          <a:xfrm>
            <a:off x="7243959" y="1758004"/>
            <a:ext cx="3587668" cy="147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6" y="2562229"/>
            <a:ext cx="5190483" cy="360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6" y="1395532"/>
            <a:ext cx="2927135" cy="73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785076" y="122625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59871" y="236063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005874" y="149945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6776" y="2834344"/>
            <a:ext cx="451828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아이디와 패스워드를 입력하고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Login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en-US" altLang="ko-KR" sz="1400" b="1" dirty="0" smtClean="0">
                <a:solidFill>
                  <a:srgbClr val="CD4837"/>
                </a:solidFill>
              </a:rPr>
              <a:t>Login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 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잘못된 정보를 입력하면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경고창이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뜬다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Cancel 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FindID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FindPW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해당 기능으로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1027" name="Picture 3" descr="C:\Users\wkdtj\Desktop\사진\로그인 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76" y="2125645"/>
            <a:ext cx="4786313" cy="30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3169682" y="409267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520159" y="409267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81279" y="446361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49038" y="4659390"/>
            <a:ext cx="4438310" cy="43022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407" y="1403540"/>
            <a:ext cx="4809051" cy="83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2802344"/>
            <a:ext cx="5202892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2514" y="3449805"/>
            <a:ext cx="42787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메인 화면에서 헤더의 로그인 버튼을 누르면 로그인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화면으로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자신의 계정을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Login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로그인 이 성공하면 메인 화면으로 이동하고 헤더에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로그인 된 계정의 정보가 노출된다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2050" name="Picture 2" descr="C:\Users\wkdtj\Desktop\사진\로그인 전 헤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1412065"/>
            <a:ext cx="4237038" cy="83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841641" y="2250853"/>
            <a:ext cx="0" cy="55149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/>
          <p:nvPr/>
        </p:nvCxnSpPr>
        <p:spPr>
          <a:xfrm flipV="1">
            <a:off x="5938398" y="1827197"/>
            <a:ext cx="901504" cy="2670596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3283797" y="140354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84606" y="477025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578027" y="316249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95121" y="3516390"/>
            <a:ext cx="5130893" cy="116217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477712" y="446066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1498598"/>
            <a:ext cx="2787973" cy="540002"/>
            <a:chOff x="4707075" y="1625598"/>
            <a:chExt cx="2787973" cy="540002"/>
          </a:xfrm>
          <a:solidFill>
            <a:schemeClr val="tx1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Contents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175929" y="2766170"/>
            <a:ext cx="46358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ko-KR" altLang="en-US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53418" y="255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53418" y="3189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53418" y="382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53418" y="4459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53418" y="5094514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93612" y="2766170"/>
            <a:ext cx="3770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5929" y="3400429"/>
            <a:ext cx="70564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 </a:t>
            </a:r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79366" y="3971597"/>
            <a:ext cx="115454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</a:t>
            </a:r>
            <a:r>
              <a:rPr lang="ko-KR" altLang="en-US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9366" y="4606597"/>
            <a:ext cx="9781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 </a:t>
            </a:r>
            <a:r>
              <a:rPr lang="ko-KR" altLang="en-US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96819" y="3400429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96818" y="3971597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6819" y="4606597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249296" y="5724718"/>
            <a:ext cx="377664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75244" y="5236801"/>
            <a:ext cx="10983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 소개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92697" y="5236801"/>
            <a:ext cx="37382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18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897" y="1398328"/>
            <a:ext cx="3783845" cy="482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9000" y="4118553"/>
            <a:ext cx="55592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Check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ID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중복검사를 실시한다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중복이면 경고 창이 </a:t>
            </a:r>
            <a:r>
              <a:rPr lang="ko-KR" altLang="en-US" sz="1400" b="1" dirty="0">
                <a:solidFill>
                  <a:srgbClr val="CD4837"/>
                </a:solidFill>
              </a:rPr>
              <a:t>나타나고 중복이 아니면 해당 </a:t>
            </a:r>
            <a:r>
              <a:rPr lang="ko-KR" altLang="en-US" sz="1400" b="1" dirty="0" err="1">
                <a:solidFill>
                  <a:srgbClr val="CD4837"/>
                </a:solidFill>
              </a:rPr>
              <a:t>알림창이</a:t>
            </a:r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>
                <a:solidFill>
                  <a:srgbClr val="CD4837"/>
                </a:solidFill>
              </a:rPr>
              <a:t>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Check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전화번호 중복검사를 실시한다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중복이면 경고 창이 </a:t>
            </a:r>
            <a:r>
              <a:rPr lang="ko-KR" altLang="en-US" sz="1400" b="1" dirty="0">
                <a:solidFill>
                  <a:srgbClr val="CD4837"/>
                </a:solidFill>
              </a:rPr>
              <a:t>나타나고 중복이 아니면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해당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알림창이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>
                <a:solidFill>
                  <a:srgbClr val="CD4837"/>
                </a:solidFill>
              </a:rPr>
              <a:t>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회원가</a:t>
            </a:r>
            <a:r>
              <a:rPr lang="ko-KR" altLang="en-US" sz="1600" b="1" dirty="0">
                <a:solidFill>
                  <a:srgbClr val="CD4837"/>
                </a:solidFill>
              </a:rPr>
              <a:t>입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886958" y="187281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802702" y="378580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3" descr="C:\Users\wkdtj\Desktop\사진\ID 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86" y="1061528"/>
            <a:ext cx="4149337" cy="12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wkdtj\Desktop\사진\Phone Che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02" y="2211369"/>
            <a:ext cx="4145422" cy="120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꺾인 연결선 26"/>
          <p:cNvCxnSpPr>
            <a:endCxn id="25" idx="1"/>
          </p:cNvCxnSpPr>
          <p:nvPr/>
        </p:nvCxnSpPr>
        <p:spPr>
          <a:xfrm flipV="1">
            <a:off x="4876474" y="1666221"/>
            <a:ext cx="1360912" cy="458866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endCxn id="26" idx="1"/>
          </p:cNvCxnSpPr>
          <p:nvPr/>
        </p:nvCxnSpPr>
        <p:spPr>
          <a:xfrm flipV="1">
            <a:off x="4671152" y="2813299"/>
            <a:ext cx="1571150" cy="114178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49" y="1398328"/>
            <a:ext cx="3783845" cy="482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8616" y="4007340"/>
            <a:ext cx="4325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비밀번호를 입력할 때마다 비밀번호 일치 여부가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맞지 않는 조건이 있으면 가입이 진행되지 않는다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최종적으로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클릭하면 회원가입이</a:t>
            </a:r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완료된다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처음 회원가입을 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1000 point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를 지급해준다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회원가</a:t>
            </a:r>
            <a:r>
              <a:rPr lang="ko-KR" altLang="en-US" sz="1600" b="1" dirty="0">
                <a:solidFill>
                  <a:srgbClr val="CD4837"/>
                </a:solidFill>
              </a:rPr>
              <a:t>입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216678" y="283222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88148" y="585044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4571994" y="1869531"/>
            <a:ext cx="1859513" cy="947408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4571994" y="3213550"/>
            <a:ext cx="1859513" cy="1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56" y="1304363"/>
            <a:ext cx="2999530" cy="12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56" y="2584983"/>
            <a:ext cx="2999530" cy="127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88148" y="2816939"/>
            <a:ext cx="3783845" cy="116217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521126" y="1234263"/>
            <a:ext cx="3151678" cy="126656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520082" y="2555914"/>
            <a:ext cx="3151678" cy="126656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831" y="4255121"/>
            <a:ext cx="2493956" cy="72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826" y="4873650"/>
            <a:ext cx="2498472" cy="71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698831" y="4255120"/>
            <a:ext cx="2493956" cy="133043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637069" y="396417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935" y="4058139"/>
            <a:ext cx="7894579" cy="165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3" y="1403539"/>
            <a:ext cx="6809971" cy="191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4398" y="1403540"/>
            <a:ext cx="44607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전화번호와 이름을 입력한다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Find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결과 화면으로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Password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도 찾아야 되는 경우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Go to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FindPW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ID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만 찾고 싶은 경우에는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Go to Login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눌러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로그인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아이디 찾기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828800" y="3596054"/>
            <a:ext cx="0" cy="1767254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828800" y="5363308"/>
            <a:ext cx="1914443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396932" y="190877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7638" y="2244458"/>
            <a:ext cx="6147258" cy="69547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78027" y="314870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332000" y="505888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732210" y="506039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8" y="1657130"/>
            <a:ext cx="6763256" cy="215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로그인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5110" y="1711399"/>
            <a:ext cx="44662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ID,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전화번호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이름을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Find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비밀번호 변경 화면으로 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변경하고자 하는 비밀번호와 비밀번호를 한 번 더 입력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서로 일치하지 않으면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경고창이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smtClean="0">
                <a:solidFill>
                  <a:srgbClr val="CD4837"/>
                </a:solidFill>
              </a:rPr>
              <a:t>Change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비밀번호가 변경된다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비밀번호 찾기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1637" y="2382639"/>
            <a:ext cx="6275768" cy="920734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wkdtj\Desktop\사진\비밀번호 변경 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00" y="4045175"/>
            <a:ext cx="6145637" cy="20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449943" y="204408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9887" y="352728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098505" y="455876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71292" y="4897314"/>
            <a:ext cx="5954547" cy="803031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279600" y="574151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18946" y="3810477"/>
            <a:ext cx="0" cy="1461975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18946" y="5272452"/>
            <a:ext cx="3160654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62" y="1513000"/>
            <a:ext cx="8278562" cy="47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CD4837"/>
                </a:solidFill>
              </a:rPr>
              <a:t>PointMall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메뉴 소개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914126" y="1751397"/>
            <a:ext cx="605029" cy="1658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5" idx="2"/>
          </p:cNvCxnSpPr>
          <p:nvPr/>
        </p:nvCxnSpPr>
        <p:spPr>
          <a:xfrm rot="16200000" flipH="1">
            <a:off x="8332721" y="801210"/>
            <a:ext cx="255639" cy="2487798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30993" y="1894480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헤더의 메뉴 클릭을 통해 동기식 화면 전환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58097" y="2232454"/>
            <a:ext cx="7833387" cy="7860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꺾인 연결선 32"/>
          <p:cNvCxnSpPr>
            <a:stCxn id="32" idx="2"/>
          </p:cNvCxnSpPr>
          <p:nvPr/>
        </p:nvCxnSpPr>
        <p:spPr>
          <a:xfrm rot="16200000" flipH="1">
            <a:off x="7424237" y="969058"/>
            <a:ext cx="157310" cy="4256202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630993" y="2373130"/>
            <a:ext cx="1917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DB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의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Category Table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을 참조하여 </a:t>
            </a:r>
            <a:r>
              <a:rPr lang="ko-KR" altLang="en-US" sz="1200" b="1" dirty="0">
                <a:solidFill>
                  <a:srgbClr val="CD4837"/>
                </a:solidFill>
              </a:rPr>
              <a:t>기본 </a:t>
            </a:r>
            <a:r>
              <a:rPr lang="en-US" altLang="ko-KR" sz="1200" b="1" dirty="0">
                <a:solidFill>
                  <a:srgbClr val="CD4837"/>
                </a:solidFill>
              </a:rPr>
              <a:t>All </a:t>
            </a:r>
            <a:r>
              <a:rPr lang="ko-KR" altLang="en-US" sz="1200" b="1" dirty="0">
                <a:solidFill>
                  <a:srgbClr val="CD4837"/>
                </a:solidFill>
              </a:rPr>
              <a:t>아이콘을 제외한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카테고리 아이콘 출력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아이콘 클릭 시 해당하는 카테고리의 메뉴만 비동기 식으로 아래 메뉴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div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를 생성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74305" y="3585005"/>
            <a:ext cx="909446" cy="3309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274305" y="4021387"/>
            <a:ext cx="8017179" cy="182747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꺾인 연결선 40"/>
          <p:cNvCxnSpPr>
            <a:stCxn id="39" idx="3"/>
            <a:endCxn id="43" idx="1"/>
          </p:cNvCxnSpPr>
          <p:nvPr/>
        </p:nvCxnSpPr>
        <p:spPr>
          <a:xfrm>
            <a:off x="2183751" y="3750482"/>
            <a:ext cx="7383332" cy="698445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567083" y="4218094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아래 메뉴의 카테고리 타이틀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9266769" y="4935125"/>
            <a:ext cx="3642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598716" y="4810913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카테고리 타이틀에 해당하는 메뉴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div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생성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0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>
                <a:solidFill>
                  <a:srgbClr val="CD4837"/>
                </a:solidFill>
              </a:rPr>
              <a:t>PointMall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3078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Point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를 사용하여 상품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구매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00034" y="1469480"/>
            <a:ext cx="8118221" cy="4822068"/>
            <a:chOff x="1200034" y="1469480"/>
            <a:chExt cx="8118221" cy="482206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035" y="1469480"/>
              <a:ext cx="8118220" cy="55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t="12723"/>
            <a:stretch/>
          </p:blipFill>
          <p:spPr>
            <a:xfrm>
              <a:off x="1200034" y="2025446"/>
              <a:ext cx="8118220" cy="426610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7543400" y="1741565"/>
            <a:ext cx="605029" cy="1658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>
            <a:stCxn id="25" idx="2"/>
          </p:cNvCxnSpPr>
          <p:nvPr/>
        </p:nvCxnSpPr>
        <p:spPr>
          <a:xfrm rot="16200000" flipH="1">
            <a:off x="8529371" y="1224002"/>
            <a:ext cx="235977" cy="1602888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22838" y="1877959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헤더의 메뉴 클릭을 통해 동기식 화면 전환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53" y="3291462"/>
            <a:ext cx="3117518" cy="894652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60053" y="5719312"/>
            <a:ext cx="895405" cy="2488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2"/>
          </p:cNvCxnSpPr>
          <p:nvPr/>
        </p:nvCxnSpPr>
        <p:spPr>
          <a:xfrm rot="16200000" flipH="1">
            <a:off x="7054545" y="3421392"/>
            <a:ext cx="164149" cy="5257726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808506" y="5816005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+-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버튼 클릭을 통해 수량 조절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010058" y="5628412"/>
            <a:ext cx="282587" cy="2807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765482" y="5257647"/>
            <a:ext cx="1917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버튼 클릭을 통해 선택된 수량 구매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cxnSp>
        <p:nvCxnSpPr>
          <p:cNvPr id="42" name="꺾인 연결선 41"/>
          <p:cNvCxnSpPr/>
          <p:nvPr/>
        </p:nvCxnSpPr>
        <p:spPr>
          <a:xfrm rot="5400000" flipH="1" flipV="1">
            <a:off x="7748063" y="3902741"/>
            <a:ext cx="420707" cy="3614130"/>
          </a:xfrm>
          <a:prstGeom prst="bentConnector4">
            <a:avLst>
              <a:gd name="adj1" fmla="val -37977"/>
              <a:gd name="adj2" fmla="val 94395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132617" y="4168877"/>
            <a:ext cx="383905" cy="2166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2222833" y="3871159"/>
            <a:ext cx="2315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solidFill>
                  <a:srgbClr val="FF0000"/>
                </a:solidFill>
              </a:rPr>
              <a:t>상품 구매에 필요한 포인트 양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353" y="4149608"/>
            <a:ext cx="3117518" cy="91159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522838" y="3025986"/>
            <a:ext cx="2159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D4837"/>
                </a:solidFill>
              </a:rPr>
              <a:t>Case 1 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비 로그인 상태에서 상품 구매 버튼 클릭</a:t>
            </a:r>
            <a:endParaRPr lang="en-US" altLang="ko-KR" sz="1200" b="1" dirty="0" smtClean="0">
              <a:solidFill>
                <a:srgbClr val="CD4837"/>
              </a:solidFill>
            </a:endParaRPr>
          </a:p>
          <a:p>
            <a:endParaRPr lang="en-US" altLang="ko-KR" sz="1200" b="1" dirty="0">
              <a:solidFill>
                <a:srgbClr val="CD4837"/>
              </a:solidFill>
            </a:endParaRPr>
          </a:p>
          <a:p>
            <a:r>
              <a:rPr lang="en-US" altLang="ko-KR" sz="1200" b="1" dirty="0" smtClean="0">
                <a:solidFill>
                  <a:srgbClr val="CD4837"/>
                </a:solidFill>
              </a:rPr>
              <a:t>Case 2 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상품 구매 필요 포인트보다 낮은 포인트 보유 시</a:t>
            </a:r>
            <a:endParaRPr lang="en-US" altLang="ko-KR" sz="1200" b="1" dirty="0" smtClean="0">
              <a:solidFill>
                <a:srgbClr val="CD4837"/>
              </a:solidFill>
            </a:endParaRPr>
          </a:p>
          <a:p>
            <a:endParaRPr lang="en-US" altLang="ko-KR" sz="1200" b="1" dirty="0">
              <a:solidFill>
                <a:srgbClr val="CD4837"/>
              </a:solidFill>
            </a:endParaRP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등록 성공 시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: 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비동기 방식으로 사용자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쿠폰함에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쿠폰 등록</a:t>
            </a:r>
            <a:endParaRPr lang="en-US" altLang="ko-KR" sz="1200" b="1" dirty="0" smtClean="0">
              <a:solidFill>
                <a:srgbClr val="CD4837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31292" y="3112761"/>
            <a:ext cx="191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Case 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18947" y="4000186"/>
            <a:ext cx="1917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Case 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200033" y="1469480"/>
            <a:ext cx="8118222" cy="3386633"/>
            <a:chOff x="1200033" y="1469480"/>
            <a:chExt cx="8118222" cy="3386633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035" y="1469480"/>
              <a:ext cx="8118220" cy="5559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033" y="2025445"/>
              <a:ext cx="8086217" cy="283066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en-US" altLang="ko-KR" sz="2000" b="1" dirty="0" err="1">
                <a:solidFill>
                  <a:srgbClr val="CD4837"/>
                </a:solidFill>
              </a:rPr>
              <a:t>PointMall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보유 쿠폰 목록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07978" y="1490627"/>
            <a:ext cx="255688" cy="2444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>
            <a:off x="9163668" y="1585292"/>
            <a:ext cx="359170" cy="61349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86789" y="1354459"/>
            <a:ext cx="210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로그인 시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아이콘이 생성됨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  <a:p>
            <a:r>
              <a:rPr lang="ko-KR" altLang="en-US" sz="1200" b="1" dirty="0" smtClean="0">
                <a:solidFill>
                  <a:srgbClr val="CD4837"/>
                </a:solidFill>
              </a:rPr>
              <a:t>클릭 시 동기 방식으로 </a:t>
            </a:r>
            <a:r>
              <a:rPr lang="ko-KR" altLang="en-US" sz="1200" b="1" dirty="0" err="1" smtClean="0">
                <a:solidFill>
                  <a:srgbClr val="CD4837"/>
                </a:solidFill>
              </a:rPr>
              <a:t>쿠폰함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 이동</a:t>
            </a:r>
            <a:endParaRPr lang="ko-KR" altLang="en-US" sz="1200" b="1" dirty="0">
              <a:solidFill>
                <a:srgbClr val="CD4837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05874" y="4021394"/>
            <a:ext cx="1410539" cy="3736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2"/>
          </p:cNvCxnSpPr>
          <p:nvPr/>
        </p:nvCxnSpPr>
        <p:spPr>
          <a:xfrm rot="16200000" flipH="1">
            <a:off x="8441206" y="3664957"/>
            <a:ext cx="238206" cy="1698330"/>
          </a:xfrm>
          <a:prstGeom prst="bentConnector2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181136" y="2630355"/>
            <a:ext cx="8105114" cy="22257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372507" y="4310057"/>
            <a:ext cx="235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쿠폰 수량 입력 및 버튼 클릭을 통해 해당 쿠폰의 수량을 환불 처리</a:t>
            </a:r>
            <a:endParaRPr lang="en-US" altLang="ko-KR" sz="1200" b="1" dirty="0" smtClean="0">
              <a:solidFill>
                <a:srgbClr val="CD4837"/>
              </a:solidFill>
            </a:endParaRPr>
          </a:p>
        </p:txBody>
      </p:sp>
      <p:cxnSp>
        <p:nvCxnSpPr>
          <p:cNvPr id="42" name="꺾인 연결선 41"/>
          <p:cNvCxnSpPr>
            <a:stCxn id="39" idx="3"/>
            <a:endCxn id="57" idx="1"/>
          </p:cNvCxnSpPr>
          <p:nvPr/>
        </p:nvCxnSpPr>
        <p:spPr>
          <a:xfrm flipV="1">
            <a:off x="9286250" y="3001180"/>
            <a:ext cx="236588" cy="742054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2838" y="2770347"/>
            <a:ext cx="2159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로그인 된 사용자가 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Point</a:t>
            </a:r>
            <a:r>
              <a:rPr lang="ko-KR" altLang="en-US" sz="1200" b="1" dirty="0" smtClean="0">
                <a:solidFill>
                  <a:srgbClr val="CD4837"/>
                </a:solidFill>
              </a:rPr>
              <a:t>몰에서 구매한 쿠폰이 출력됨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76" y="4856113"/>
            <a:ext cx="3163916" cy="9251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797" y="4998777"/>
            <a:ext cx="2421302" cy="4720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46203" y="5046803"/>
            <a:ext cx="2353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CD4837"/>
                </a:solidFill>
              </a:rPr>
              <a:t>쿠폰 수량을 초과하는 환불 처리 요청 시</a:t>
            </a:r>
            <a:r>
              <a:rPr lang="en-US" altLang="ko-KR" sz="12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41987" y="2619579"/>
            <a:ext cx="7711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상품 사진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	    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상품 상세 내용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	   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쿠폰 등록일          쿠폰 수량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4454" y="4122911"/>
            <a:ext cx="45929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로그인 후 프랜차이즈 메뉴의 </a:t>
            </a: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클릭한다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1-1.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가맹점주 등급이 아니면 프랜차이즈 신청이 불가능하다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1-2.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가맹점주 등급이면 신청화면으로 이동된다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신청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1027" name="Picture 3" descr="C:\Users\wkdtj\Desktop\사진\프랜차이즈 메뉴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31"/>
          <a:stretch/>
        </p:blipFill>
        <p:spPr bwMode="auto">
          <a:xfrm>
            <a:off x="597638" y="2398077"/>
            <a:ext cx="4305300" cy="100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kdtj\Desktop\사진\가맹점주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66" y="1561800"/>
            <a:ext cx="4244975" cy="143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kdtj\Desktop\사진\프랜차이즈 신청화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5" y="3818081"/>
            <a:ext cx="5426808" cy="24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2663710" y="239807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41332" y="2567354"/>
            <a:ext cx="633854" cy="21101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꺾인 연결선 2"/>
          <p:cNvCxnSpPr>
            <a:stCxn id="29" idx="3"/>
            <a:endCxn id="1028" idx="1"/>
          </p:cNvCxnSpPr>
          <p:nvPr/>
        </p:nvCxnSpPr>
        <p:spPr>
          <a:xfrm flipV="1">
            <a:off x="3675186" y="2281732"/>
            <a:ext cx="3520580" cy="391130"/>
          </a:xfrm>
          <a:prstGeom prst="bentConnector3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29" idx="2"/>
            <a:endCxn id="1029" idx="0"/>
          </p:cNvCxnSpPr>
          <p:nvPr/>
        </p:nvCxnSpPr>
        <p:spPr>
          <a:xfrm>
            <a:off x="3358259" y="2778369"/>
            <a:ext cx="0" cy="1039712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5749530" y="1943177"/>
            <a:ext cx="783154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1-1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53228" y="3398537"/>
            <a:ext cx="783154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1-2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8"/>
          <a:stretch/>
        </p:blipFill>
        <p:spPr bwMode="auto">
          <a:xfrm>
            <a:off x="597638" y="1589846"/>
            <a:ext cx="4305300" cy="80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2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9" y="1403543"/>
            <a:ext cx="6832996" cy="388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9155" y="4489768"/>
            <a:ext cx="38883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프랜차이즈 신청을 위해 기본정보를 입력한다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 err="1" smtClean="0">
                <a:solidFill>
                  <a:srgbClr val="CD4837"/>
                </a:solidFill>
              </a:rPr>
              <a:t>Regist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입력하면 신청정보가 등록된다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이후에 관리자가 승인을 해주면 프랜차이즈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목록에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신청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1637" y="1824390"/>
            <a:ext cx="6904998" cy="3019321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58416" y="1403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20486" y="484371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3085" y="187693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점주명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53084" y="2713218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주소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53083" y="303106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도시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2068" y="354521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CD4837"/>
                </a:solidFill>
              </a:rPr>
              <a:t>지점</a:t>
            </a:r>
            <a:r>
              <a:rPr lang="ko-KR" altLang="en-US" sz="1400" b="1" dirty="0" err="1">
                <a:solidFill>
                  <a:srgbClr val="CD4837"/>
                </a:solidFill>
              </a:rPr>
              <a:t>명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9030" y="1403540"/>
            <a:ext cx="41152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관리자에 의해 승인된 프랜차이즈 지점들이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/>
            </a:r>
            <a:br>
              <a:rPr lang="en-US" altLang="ko-KR" sz="1400" b="1" dirty="0" smtClean="0">
                <a:solidFill>
                  <a:srgbClr val="CD4837"/>
                </a:solidFill>
              </a:rPr>
            </a:br>
            <a:r>
              <a:rPr lang="ko-KR" altLang="en-US" sz="1400" b="1" dirty="0" smtClean="0">
                <a:solidFill>
                  <a:srgbClr val="CD4837"/>
                </a:solidFill>
              </a:rPr>
              <a:t>지도에 표시된다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검색을 하게 되면 검색한 지점만 지도에 표시된다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67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지도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pic>
        <p:nvPicPr>
          <p:cNvPr id="3074" name="Picture 2" descr="C:\Users\wkdtj\Desktop\사진\프랜차이즈 지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40"/>
            <a:ext cx="5836557" cy="336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kdtj\Desktop\사진\프랜차이즈 검색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96143"/>
            <a:ext cx="5890879" cy="34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>
            <a:stCxn id="3074" idx="2"/>
          </p:cNvCxnSpPr>
          <p:nvPr/>
        </p:nvCxnSpPr>
        <p:spPr>
          <a:xfrm flipH="1">
            <a:off x="3368221" y="4769161"/>
            <a:ext cx="1" cy="664485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368222" y="5433646"/>
            <a:ext cx="2575378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10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주제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1638" y="1629422"/>
            <a:ext cx="89354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카페 브랜드 사이트의 기능을 직접 구현해보기로 생각</a:t>
            </a: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기본적인 브랜드 소개 사이트를 기반으로 갖가지 추가적인 기능을 더한 사이트</a:t>
            </a: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프랜차이즈를 위한 신청 기능 추가 관리자는 프랜차이즈 지점들을 관리할 수 있는 기능 추가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회원들이 카페를 이용하고 쌓은 포인트로 특정 재화와 교환할 수 있는 </a:t>
            </a:r>
            <a:r>
              <a:rPr lang="ko-KR" altLang="en-US" b="1" dirty="0" err="1" smtClean="0">
                <a:solidFill>
                  <a:srgbClr val="CD4837"/>
                </a:solidFill>
              </a:rPr>
              <a:t>포인트몰</a:t>
            </a:r>
            <a:r>
              <a:rPr lang="ko-KR" altLang="en-US" b="1" dirty="0" smtClean="0">
                <a:solidFill>
                  <a:srgbClr val="CD4837"/>
                </a:solidFill>
              </a:rPr>
              <a:t> 개설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추가적으로 기업 관리자와 가맹점주</a:t>
            </a:r>
            <a:r>
              <a:rPr lang="en-US" altLang="ko-KR" b="1" dirty="0" smtClean="0">
                <a:solidFill>
                  <a:srgbClr val="CD4837"/>
                </a:solidFill>
              </a:rPr>
              <a:t>, </a:t>
            </a:r>
            <a:r>
              <a:rPr lang="ko-KR" altLang="en-US" b="1" dirty="0" smtClean="0">
                <a:solidFill>
                  <a:srgbClr val="CD4837"/>
                </a:solidFill>
              </a:rPr>
              <a:t>회원들과의 소통을 위한 </a:t>
            </a:r>
            <a:r>
              <a:rPr lang="en-US" altLang="ko-KR" b="1" dirty="0" smtClean="0">
                <a:solidFill>
                  <a:srgbClr val="CD4837"/>
                </a:solidFill>
              </a:rPr>
              <a:t>Q&amp;A</a:t>
            </a:r>
            <a:r>
              <a:rPr lang="ko-KR" altLang="en-US" b="1" dirty="0" smtClean="0">
                <a:solidFill>
                  <a:srgbClr val="CD4837"/>
                </a:solidFill>
              </a:rPr>
              <a:t>게시판 개설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  <a:p>
            <a:endParaRPr lang="en-US" altLang="ko-KR" b="1" dirty="0" smtClean="0">
              <a:solidFill>
                <a:srgbClr val="CD4837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b="1" dirty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2" y="4115088"/>
            <a:ext cx="6798785" cy="1215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403541"/>
            <a:ext cx="6798785" cy="191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1100" y="2951389"/>
            <a:ext cx="4234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지역과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,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가게 명을 입력하고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Search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누른다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입력한 정보와 적합한 결과가 목록으로 갱신된다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67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검색 기능 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목</a:t>
            </a:r>
            <a:r>
              <a:rPr lang="ko-KR" altLang="en-US" sz="1600" b="1" dirty="0">
                <a:solidFill>
                  <a:srgbClr val="CD4837"/>
                </a:solidFill>
              </a:rPr>
              <a:t>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35509" y="2997376"/>
            <a:ext cx="6904998" cy="31533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4858" y="5064966"/>
            <a:ext cx="6876000" cy="32400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7340507" y="3155041"/>
            <a:ext cx="97785" cy="2071925"/>
            <a:chOff x="7340507" y="3155041"/>
            <a:chExt cx="97785" cy="2071925"/>
          </a:xfrm>
        </p:grpSpPr>
        <p:cxnSp>
          <p:nvCxnSpPr>
            <p:cNvPr id="3" name="직선 연결선 2"/>
            <p:cNvCxnSpPr>
              <a:stCxn id="16" idx="3"/>
            </p:cNvCxnSpPr>
            <p:nvPr/>
          </p:nvCxnSpPr>
          <p:spPr>
            <a:xfrm>
              <a:off x="7340507" y="3155041"/>
              <a:ext cx="97785" cy="0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7438292" y="3155041"/>
              <a:ext cx="0" cy="2071925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7340507" y="5226966"/>
              <a:ext cx="97785" cy="0"/>
            </a:xfrm>
            <a:prstGeom prst="straightConnector1">
              <a:avLst/>
            </a:prstGeom>
            <a:ln w="19050">
              <a:solidFill>
                <a:srgbClr val="CD48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타원 28"/>
          <p:cNvSpPr/>
          <p:nvPr/>
        </p:nvSpPr>
        <p:spPr>
          <a:xfrm>
            <a:off x="409794" y="265882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 flipV="1">
            <a:off x="3692769" y="4835769"/>
            <a:ext cx="0" cy="22919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419284" y="4067999"/>
            <a:ext cx="6840000" cy="76776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6932" y="372944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1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1540812"/>
            <a:ext cx="5170667" cy="3005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19" y="1221319"/>
            <a:ext cx="5234955" cy="279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7" y="4576276"/>
            <a:ext cx="4551994" cy="170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90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(Q&amp;A)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Q&amp;A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6379" y="4207809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3263" y="4772441"/>
            <a:ext cx="810611" cy="297587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746344" y="4207809"/>
            <a:ext cx="1242353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537419" y="4538938"/>
            <a:ext cx="4526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CD4837"/>
                </a:solidFill>
              </a:rPr>
              <a:t>일반 사용자와 달리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관리자만 답 글을 달 수 있는 버튼이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관리자가 답 글 달기 버튼을 누르면 기존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게시글의</a:t>
            </a:r>
            <a:r>
              <a:rPr lang="ko-KR" altLang="en-US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제목을 토대로 제목이 자동으로 설정된다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95122" y="2364295"/>
            <a:ext cx="472393" cy="209686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399654" y="4495962"/>
            <a:ext cx="0" cy="35741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658209" y="386925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001738" y="3745190"/>
            <a:ext cx="2306316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29" idx="2"/>
            <a:endCxn id="38" idx="0"/>
          </p:cNvCxnSpPr>
          <p:nvPr/>
        </p:nvCxnSpPr>
        <p:spPr>
          <a:xfrm>
            <a:off x="1031319" y="2573981"/>
            <a:ext cx="57250" cy="219846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42790" y="1233035"/>
            <a:ext cx="88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관리자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11872" y="930158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일반 사용자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cxnSp>
        <p:nvCxnSpPr>
          <p:cNvPr id="6" name="직선 화살표 연결선 5"/>
          <p:cNvCxnSpPr>
            <a:stCxn id="39" idx="3"/>
            <a:endCxn id="43" idx="1"/>
          </p:cNvCxnSpPr>
          <p:nvPr/>
        </p:nvCxnSpPr>
        <p:spPr>
          <a:xfrm flipV="1">
            <a:off x="4988697" y="3889267"/>
            <a:ext cx="3013041" cy="462619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59" y="3682067"/>
            <a:ext cx="5571397" cy="251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" y="3647393"/>
            <a:ext cx="5117167" cy="240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2" y="1557428"/>
            <a:ext cx="5632260" cy="162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908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 </a:t>
            </a:r>
            <a:r>
              <a:rPr lang="en-US" altLang="ko-KR" sz="2000" b="1" dirty="0">
                <a:solidFill>
                  <a:srgbClr val="CD4837"/>
                </a:solidFill>
              </a:rPr>
              <a:t>(Q&amp;A)</a:t>
            </a:r>
            <a:endParaRPr lang="ko-KR" altLang="en-US" sz="2000" b="1" dirty="0">
              <a:solidFill>
                <a:srgbClr val="CD4837"/>
              </a:solidFill>
            </a:endParaRPr>
          </a:p>
          <a:p>
            <a:r>
              <a:rPr lang="ko-KR" altLang="en-US" sz="2000" b="1" dirty="0" smtClean="0">
                <a:solidFill>
                  <a:srgbClr val="CD4837"/>
                </a:solidFill>
              </a:rPr>
              <a:t> 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Q&amp;A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9318" y="320501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879933" y="5677552"/>
            <a:ext cx="2582110" cy="297587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326360" y="2324044"/>
            <a:ext cx="1242353" cy="28815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799670" y="1234263"/>
            <a:ext cx="47385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관리자는 답 글을 열람 할 수 있으며 수정 삭제가 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일반 사용자는 자신이 쓴 게시물의 답 글만 열람할 수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일반 사용자가 다른 사람의 글을 보려고 하면 경고가 뜬다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175351" y="5850809"/>
            <a:ext cx="1124831" cy="32732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089614" y="2612197"/>
            <a:ext cx="4430957" cy="1004953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2114076" y="327060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2089613" y="2612197"/>
            <a:ext cx="1" cy="1150911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447499" y="3374289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rgbClr val="CD4837"/>
                </a:solidFill>
              </a:rPr>
              <a:t>일반 사용자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40310" y="3374290"/>
            <a:ext cx="1090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관리자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40" y="2533259"/>
            <a:ext cx="2868434" cy="87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7119687" y="257671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6882" y="2042102"/>
            <a:ext cx="473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CD4837"/>
                </a:solidFill>
              </a:rPr>
              <a:t>★답 글을 달면 원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게시글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밑에 순서대로 답 글이 달린다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★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60" y="4058042"/>
            <a:ext cx="4229099" cy="73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36" y="3662535"/>
            <a:ext cx="5045116" cy="257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62" y="2634173"/>
            <a:ext cx="4229097" cy="79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1732" y="2559407"/>
            <a:ext cx="5259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관리자 계정으로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로그인을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하게 되면 일반 회원과 다르게 포인트 대신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r>
              <a:rPr lang="ko-KR" altLang="en-US" sz="1400" b="1" dirty="0" smtClean="0">
                <a:solidFill>
                  <a:srgbClr val="CD4837"/>
                </a:solidFill>
              </a:rPr>
              <a:t>관리자 창으로 이동할 수 있는 버튼이 나온다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 smtClean="0">
                <a:solidFill>
                  <a:srgbClr val="CD4837"/>
                </a:solidFill>
              </a:rPr>
              <a:t>-  AOP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처리를 하여 관리자로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로그인을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하지 않으면 관리자 페이지에 절대 접근할 수 없다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로그인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43200" y="4058041"/>
            <a:ext cx="1034317" cy="39060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088608" y="2678241"/>
            <a:ext cx="688909" cy="28555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66170" y="2274502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D4837"/>
                </a:solidFill>
              </a:rPr>
              <a:t>관리자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4060" y="3665125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D4837"/>
                </a:solidFill>
              </a:rPr>
              <a:t>일반 회원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699273" y="2942538"/>
            <a:ext cx="0" cy="839159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699273" y="3781697"/>
            <a:ext cx="2312459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1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8" y="1459345"/>
            <a:ext cx="6352220" cy="324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홈으로 이동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6791" y="1473596"/>
            <a:ext cx="1440872" cy="28555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2" idx="2"/>
          </p:cNvCxnSpPr>
          <p:nvPr/>
        </p:nvCxnSpPr>
        <p:spPr>
          <a:xfrm>
            <a:off x="1117227" y="1759148"/>
            <a:ext cx="6145287" cy="1579136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5934" y="1911042"/>
            <a:ext cx="422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메뉴 탭에서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Home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버튼을 누르면 메인 화면으로 돌아간다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3" name="타원 2"/>
          <p:cNvSpPr/>
          <p:nvPr/>
        </p:nvSpPr>
        <p:spPr>
          <a:xfrm>
            <a:off x="380543" y="123426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39" y="3375024"/>
            <a:ext cx="4395422" cy="247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3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682" y="3805743"/>
            <a:ext cx="5182254" cy="247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61" y="1459345"/>
            <a:ext cx="6421563" cy="328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회원관리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회원 관리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22716" y="1980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53408" y="1459345"/>
            <a:ext cx="1979075" cy="38047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1743887" y="3268761"/>
            <a:ext cx="1988596" cy="1678505"/>
          </a:xfrm>
          <a:prstGeom prst="line">
            <a:avLst/>
          </a:prstGeom>
          <a:ln w="19050">
            <a:solidFill>
              <a:srgbClr val="CD4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732483" y="4947266"/>
            <a:ext cx="2899671" cy="17952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5933" y="1459345"/>
            <a:ext cx="43991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CD4837"/>
                </a:solidFill>
              </a:rPr>
              <a:t>메뉴 탭에서 </a:t>
            </a:r>
            <a:r>
              <a:rPr lang="en-US" altLang="ko-KR" sz="1400" b="1" dirty="0">
                <a:solidFill>
                  <a:srgbClr val="CD4837"/>
                </a:solidFill>
              </a:rPr>
              <a:t>Member</a:t>
            </a:r>
            <a:r>
              <a:rPr lang="ko-KR" altLang="en-US" sz="1400" b="1" dirty="0">
                <a:solidFill>
                  <a:srgbClr val="CD4837"/>
                </a:solidFill>
              </a:rPr>
              <a:t>를 누르면 회원관리 창으로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해당 회원을 클릭하면 더 자세한 정보를 볼 수 있는 화면으로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회원의 정보를 수정하거나 삭제 후 목록으로 이동한다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CD4837"/>
                </a:solidFill>
              </a:rPr>
              <a:t>회원의 아이디를 입력하여 검색하면 더 빠르게 회원의 정보를</a:t>
            </a:r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ko-KR" altLang="en-US" sz="1400" b="1" dirty="0">
                <a:solidFill>
                  <a:srgbClr val="CD4837"/>
                </a:solidFill>
              </a:rPr>
              <a:t>찾을 수 있다</a:t>
            </a:r>
            <a:r>
              <a:rPr lang="en-US" altLang="ko-KR" sz="1400" b="1" dirty="0">
                <a:solidFill>
                  <a:srgbClr val="CD4837"/>
                </a:solidFill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63024" y="2930207"/>
            <a:ext cx="5260658" cy="338554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820486" y="276093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562792" y="1386625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30196" y="4654636"/>
            <a:ext cx="3141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CD4837"/>
                </a:solidFill>
              </a:rPr>
              <a:t>*</a:t>
            </a:r>
            <a:r>
              <a:rPr lang="ko-KR" altLang="en-US" sz="1050" b="1" dirty="0" smtClean="0">
                <a:solidFill>
                  <a:srgbClr val="CD4837"/>
                </a:solidFill>
              </a:rPr>
              <a:t>비밀번호는 암호화 처리되어 </a:t>
            </a:r>
            <a:endParaRPr lang="en-US" altLang="ko-KR" sz="1050" b="1" dirty="0" smtClean="0">
              <a:solidFill>
                <a:srgbClr val="CD4837"/>
              </a:solidFill>
            </a:endParaRPr>
          </a:p>
          <a:p>
            <a:r>
              <a:rPr lang="ko-KR" altLang="en-US" sz="1050" b="1" dirty="0" smtClean="0">
                <a:solidFill>
                  <a:srgbClr val="CD4837"/>
                </a:solidFill>
              </a:rPr>
              <a:t>  저장되어 있다</a:t>
            </a:r>
            <a:r>
              <a:rPr lang="en-US" altLang="ko-KR" sz="1050" b="1" dirty="0" smtClean="0">
                <a:solidFill>
                  <a:srgbClr val="CD4837"/>
                </a:solidFill>
              </a:rPr>
              <a:t>.</a:t>
            </a:r>
            <a:endParaRPr lang="en-US" altLang="ko-KR" sz="1050" b="1" dirty="0">
              <a:solidFill>
                <a:srgbClr val="CD483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51098" y="5924963"/>
            <a:ext cx="5260658" cy="338554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602475" y="5755686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7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43" y="1699727"/>
            <a:ext cx="7558574" cy="407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관리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65572" y="2223910"/>
            <a:ext cx="796930" cy="52577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76838" y="2749684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229230" y="2204253"/>
            <a:ext cx="2776644" cy="45992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084985" y="2074201"/>
            <a:ext cx="382041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원하는 </a:t>
            </a:r>
            <a:r>
              <a:rPr lang="ko-KR" altLang="en-US" sz="1400" b="1">
                <a:solidFill>
                  <a:srgbClr val="CD4837"/>
                </a:solidFill>
              </a:rPr>
              <a:t>상품 클릭시</a:t>
            </a:r>
            <a:r>
              <a:rPr lang="en-US" altLang="ko-KR" sz="1400" b="1">
                <a:solidFill>
                  <a:srgbClr val="CD4837"/>
                </a:solidFill>
              </a:rPr>
              <a:t>, </a:t>
            </a:r>
            <a:r>
              <a:rPr lang="ko-KR" altLang="en-US" sz="1400" b="1">
                <a:solidFill>
                  <a:srgbClr val="CD4837"/>
                </a:solidFill>
              </a:rPr>
              <a:t>상품 상세 페이지로 이동</a:t>
            </a: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 목록 페이징 처리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>
                <a:solidFill>
                  <a:srgbClr val="CD4837"/>
                </a:solidFill>
              </a:rPr>
              <a:t>상품 등록 </a:t>
            </a:r>
            <a:r>
              <a:rPr lang="ko-KR" altLang="en-US" sz="1400" b="1" smtClean="0">
                <a:solidFill>
                  <a:srgbClr val="CD4837"/>
                </a:solidFill>
              </a:rPr>
              <a:t>버튼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>
                <a:solidFill>
                  <a:srgbClr val="CD4837"/>
                </a:solidFill>
              </a:rPr>
              <a:t>찾고자하는 상품의 카테고리 선택 후 상품 이름으로 검색</a:t>
            </a: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smtClean="0">
              <a:solidFill>
                <a:srgbClr val="CD4837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31859" y="2912533"/>
            <a:ext cx="6230655" cy="82432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21239" y="2074201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85227" y="5462446"/>
            <a:ext cx="752906" cy="311537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907492" y="2159722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522796" y="5343053"/>
            <a:ext cx="355022" cy="325698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76" t="78043" r="1118" b="1961"/>
          <a:stretch/>
        </p:blipFill>
        <p:spPr bwMode="auto">
          <a:xfrm>
            <a:off x="7579521" y="4752622"/>
            <a:ext cx="4044906" cy="111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화살표 연결선 34"/>
          <p:cNvCxnSpPr>
            <a:stCxn id="27" idx="3"/>
            <a:endCxn id="34" idx="1"/>
          </p:cNvCxnSpPr>
          <p:nvPr/>
        </p:nvCxnSpPr>
        <p:spPr>
          <a:xfrm>
            <a:off x="7005874" y="2434216"/>
            <a:ext cx="573647" cy="2873408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5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1" y="1425021"/>
            <a:ext cx="5584545" cy="326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58" y="4271096"/>
            <a:ext cx="5616669" cy="1560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등록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33873" y="4549967"/>
            <a:ext cx="3024785" cy="383819"/>
            <a:chOff x="2118946" y="3810477"/>
            <a:chExt cx="3160654" cy="1461975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2118946" y="5272452"/>
              <a:ext cx="3160654" cy="0"/>
            </a:xfrm>
            <a:prstGeom prst="straightConnector1">
              <a:avLst/>
            </a:prstGeom>
            <a:ln w="19050">
              <a:solidFill>
                <a:srgbClr val="CD48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118946" y="3810477"/>
              <a:ext cx="0" cy="1461975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/>
          <p:cNvSpPr/>
          <p:nvPr/>
        </p:nvSpPr>
        <p:spPr>
          <a:xfrm>
            <a:off x="2773985" y="4120309"/>
            <a:ext cx="719777" cy="429658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20777" y="3036742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2787" y="3206019"/>
            <a:ext cx="3987162" cy="914289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550403" y="433513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97133" y="1974339"/>
            <a:ext cx="4292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상품사진이 지정된 경로에 저장됨</a:t>
            </a:r>
            <a:endParaRPr lang="en-US" altLang="ko-KR" sz="1400" b="1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smtClean="0">
                <a:solidFill>
                  <a:srgbClr val="CD4837"/>
                </a:solidFill>
              </a:rPr>
              <a:t>등록버튼 클릭시 상품 테이블에 추가</a:t>
            </a:r>
            <a:endParaRPr lang="en-US" altLang="ko-KR" sz="1400" b="1">
              <a:solidFill>
                <a:srgbClr val="CD4837"/>
              </a:solidFill>
            </a:endParaRPr>
          </a:p>
          <a:p>
            <a:r>
              <a:rPr lang="en-US" altLang="ko-KR" sz="1400" b="1">
                <a:solidFill>
                  <a:srgbClr val="CD4837"/>
                </a:solidFill>
              </a:rPr>
              <a:t> </a:t>
            </a:r>
            <a:r>
              <a:rPr lang="en-US" altLang="ko-KR" sz="1400" b="1" smtClean="0">
                <a:solidFill>
                  <a:srgbClr val="CD4837"/>
                </a:solidFill>
              </a:rPr>
              <a:t>    &gt;&gt; </a:t>
            </a:r>
            <a:r>
              <a:rPr lang="ko-KR" altLang="en-US" sz="1400" b="1" smtClean="0">
                <a:solidFill>
                  <a:srgbClr val="CD4837"/>
                </a:solidFill>
              </a:rPr>
              <a:t>클라이언트 페이지 </a:t>
            </a:r>
            <a:r>
              <a:rPr lang="en-US" altLang="ko-KR" sz="1400" b="1" smtClean="0">
                <a:solidFill>
                  <a:srgbClr val="CD4837"/>
                </a:solidFill>
              </a:rPr>
              <a:t>CoffeMenu</a:t>
            </a:r>
            <a:r>
              <a:rPr lang="ko-KR" altLang="en-US" sz="1400" b="1" smtClean="0">
                <a:solidFill>
                  <a:srgbClr val="CD4837"/>
                </a:solidFill>
              </a:rPr>
              <a:t>에도 추가됨</a:t>
            </a:r>
            <a:endParaRPr lang="en-US" altLang="ko-KR" sz="1400" b="1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4" y="1458713"/>
            <a:ext cx="6830680" cy="478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 </a:t>
            </a:r>
            <a:r>
              <a:rPr lang="en-US" altLang="ko-KR" sz="2000" b="1" dirty="0">
                <a:solidFill>
                  <a:srgbClr val="CD4837"/>
                </a:solidFill>
              </a:rPr>
              <a:t>(</a:t>
            </a:r>
            <a:r>
              <a:rPr lang="ko-KR" altLang="en-US" sz="2000" b="1" dirty="0">
                <a:solidFill>
                  <a:srgbClr val="CD4837"/>
                </a:solidFill>
              </a:rPr>
              <a:t>상품관리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상품 상세보기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2676" y="3360246"/>
            <a:ext cx="6544238" cy="30199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49984" y="3075717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69425" y="5587287"/>
            <a:ext cx="2832214" cy="524933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453907" y="5418010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11924" y="2406139"/>
            <a:ext cx="38204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상품을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포인트몰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등록 여부 결정</a:t>
            </a: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상품의 상세내용을 수정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/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삭제하거나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r>
              <a:rPr lang="en-US" altLang="ko-KR" sz="1400" b="1" dirty="0">
                <a:solidFill>
                  <a:srgbClr val="CD4837"/>
                </a:solidFill>
              </a:rPr>
              <a:t>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   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목록으로 이동</a:t>
            </a:r>
            <a:endParaRPr lang="en-US" altLang="ko-KR" sz="1400" b="1" dirty="0" smtClean="0">
              <a:solidFill>
                <a:srgbClr val="CD4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8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75" y="1403541"/>
            <a:ext cx="9456990" cy="360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0980" y="5004125"/>
            <a:ext cx="64344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점주로부터 점포 신청을 받으면 프랜차이즈 목록에 거부 상태로 추가가 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찾고자 하는 점포의 지역을 선택 후 </a:t>
            </a:r>
            <a:r>
              <a:rPr lang="ko-KR" altLang="en-US" sz="1400" b="1" dirty="0" err="1" smtClean="0">
                <a:solidFill>
                  <a:srgbClr val="CD4837"/>
                </a:solidFill>
              </a:rPr>
              <a:t>지점명으로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검색이 가능하다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승인여부가 거부상태인 점포가 우선적으로 보여진다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목</a:t>
            </a:r>
            <a:r>
              <a:rPr lang="ko-KR" altLang="en-US" sz="1600" b="1" dirty="0">
                <a:solidFill>
                  <a:srgbClr val="CD4837"/>
                </a:solidFill>
              </a:rPr>
              <a:t>록</a:t>
            </a:r>
          </a:p>
        </p:txBody>
      </p:sp>
      <p:sp>
        <p:nvSpPr>
          <p:cNvPr id="20" name="타원 19"/>
          <p:cNvSpPr/>
          <p:nvPr/>
        </p:nvSpPr>
        <p:spPr>
          <a:xfrm>
            <a:off x="3694347" y="1892309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99229" y="2942830"/>
            <a:ext cx="7596463" cy="505450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818134" y="277355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97875" y="2101441"/>
            <a:ext cx="3581729" cy="45992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7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1635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일</a:t>
            </a:r>
            <a:r>
              <a:rPr lang="ko-KR" altLang="en-US" sz="2000" b="1" dirty="0">
                <a:solidFill>
                  <a:srgbClr val="CD4837"/>
                </a:solidFill>
              </a:rPr>
              <a:t>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461293" y="1748223"/>
            <a:ext cx="237392" cy="211015"/>
          </a:xfrm>
          <a:prstGeom prst="ellipse">
            <a:avLst/>
          </a:prstGeom>
          <a:solidFill>
            <a:srgbClr val="CD4837"/>
          </a:solidFill>
          <a:ln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522139" y="1745515"/>
            <a:ext cx="237392" cy="211015"/>
          </a:xfrm>
          <a:prstGeom prst="ellipse">
            <a:avLst/>
          </a:prstGeom>
          <a:solidFill>
            <a:srgbClr val="CD4837"/>
          </a:solidFill>
          <a:ln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3706" y="198913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2019.04.15</a:t>
            </a:r>
            <a:endParaRPr lang="en-US" altLang="ko-KR" b="1" dirty="0">
              <a:solidFill>
                <a:srgbClr val="CD4837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34552" y="198913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2019.05.20</a:t>
            </a:r>
            <a:endParaRPr lang="en-US" altLang="ko-KR" b="1" dirty="0">
              <a:solidFill>
                <a:srgbClr val="CD4837"/>
              </a:solidFill>
            </a:endParaRPr>
          </a:p>
        </p:txBody>
      </p:sp>
      <p:cxnSp>
        <p:nvCxnSpPr>
          <p:cNvPr id="24" name="직선 화살표 연결선 23"/>
          <p:cNvCxnSpPr>
            <a:stCxn id="4" idx="6"/>
            <a:endCxn id="21" idx="2"/>
          </p:cNvCxnSpPr>
          <p:nvPr/>
        </p:nvCxnSpPr>
        <p:spPr>
          <a:xfrm flipV="1">
            <a:off x="1698685" y="1851023"/>
            <a:ext cx="8823454" cy="2708"/>
          </a:xfrm>
          <a:prstGeom prst="straightConnector1">
            <a:avLst/>
          </a:prstGeom>
          <a:ln w="28575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1638" y="1265752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 smtClean="0">
                <a:solidFill>
                  <a:srgbClr val="CD4837"/>
                </a:solidFill>
              </a:rPr>
              <a:t>제작기간</a:t>
            </a:r>
            <a:endParaRPr lang="en-US" altLang="ko-KR" b="1" dirty="0" smtClean="0">
              <a:solidFill>
                <a:srgbClr val="CD4837"/>
              </a:solidFill>
            </a:endParaRPr>
          </a:p>
        </p:txBody>
      </p:sp>
      <p:sp>
        <p:nvSpPr>
          <p:cNvPr id="27" name="AutoShape 2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4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958257"/>
              </p:ext>
            </p:extLst>
          </p:nvPr>
        </p:nvGraphicFramePr>
        <p:xfrm>
          <a:off x="1309156" y="2449083"/>
          <a:ext cx="9448200" cy="3504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4700">
                  <a:extLst>
                    <a:ext uri="{9D8B030D-6E8A-4147-A177-3AD203B41FA5}">
                      <a16:colId xmlns:a16="http://schemas.microsoft.com/office/drawing/2014/main" xmlns="" val="6153094"/>
                    </a:ext>
                  </a:extLst>
                </a:gridCol>
                <a:gridCol w="1574700">
                  <a:extLst>
                    <a:ext uri="{9D8B030D-6E8A-4147-A177-3AD203B41FA5}">
                      <a16:colId xmlns:a16="http://schemas.microsoft.com/office/drawing/2014/main" xmlns="" val="1472492577"/>
                    </a:ext>
                  </a:extLst>
                </a:gridCol>
                <a:gridCol w="1574700">
                  <a:extLst>
                    <a:ext uri="{9D8B030D-6E8A-4147-A177-3AD203B41FA5}">
                      <a16:colId xmlns:a16="http://schemas.microsoft.com/office/drawing/2014/main" xmlns="" val="4010154707"/>
                    </a:ext>
                  </a:extLst>
                </a:gridCol>
                <a:gridCol w="1574700">
                  <a:extLst>
                    <a:ext uri="{9D8B030D-6E8A-4147-A177-3AD203B41FA5}">
                      <a16:colId xmlns:a16="http://schemas.microsoft.com/office/drawing/2014/main" xmlns="" val="2304468208"/>
                    </a:ext>
                  </a:extLst>
                </a:gridCol>
                <a:gridCol w="1574700">
                  <a:extLst>
                    <a:ext uri="{9D8B030D-6E8A-4147-A177-3AD203B41FA5}">
                      <a16:colId xmlns:a16="http://schemas.microsoft.com/office/drawing/2014/main" xmlns="" val="1190445821"/>
                    </a:ext>
                  </a:extLst>
                </a:gridCol>
                <a:gridCol w="1574700">
                  <a:extLst>
                    <a:ext uri="{9D8B030D-6E8A-4147-A177-3AD203B41FA5}">
                      <a16:colId xmlns:a16="http://schemas.microsoft.com/office/drawing/2014/main" xmlns="" val="200544182"/>
                    </a:ext>
                  </a:extLst>
                </a:gridCol>
              </a:tblGrid>
              <a:tr h="31151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4/15</a:t>
                      </a:r>
                      <a:r>
                        <a:rPr lang="en-US" altLang="ko-KR" sz="1400" baseline="0" dirty="0" smtClean="0"/>
                        <a:t> ~ 4/21</a:t>
                      </a:r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4/22</a:t>
                      </a:r>
                      <a:r>
                        <a:rPr lang="en-US" altLang="ko-KR" sz="1400" baseline="0" dirty="0" smtClean="0"/>
                        <a:t> ~ 4/28</a:t>
                      </a:r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4/29</a:t>
                      </a:r>
                      <a:r>
                        <a:rPr lang="en-US" altLang="ko-KR" sz="1400" baseline="0" dirty="0" smtClean="0"/>
                        <a:t> ~ 5/5</a:t>
                      </a:r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5/6</a:t>
                      </a:r>
                      <a:r>
                        <a:rPr lang="en-US" altLang="ko-KR" sz="1400" baseline="0" dirty="0" smtClean="0"/>
                        <a:t> ~ 5/12</a:t>
                      </a:r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5/13</a:t>
                      </a:r>
                      <a:r>
                        <a:rPr lang="en-US" altLang="ko-KR" sz="1400" baseline="0" dirty="0" smtClean="0"/>
                        <a:t> ~ 5/20</a:t>
                      </a:r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52963432"/>
                  </a:ext>
                </a:extLst>
              </a:tr>
              <a:tr h="467279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시스템 구성도 </a:t>
                      </a:r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및 업무분담</a:t>
                      </a:r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67971988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자료조사 및 </a:t>
                      </a:r>
                      <a:r>
                        <a:rPr lang="ko-KR" altLang="en-US" sz="800" dirty="0" err="1" smtClean="0"/>
                        <a:t>코드분석</a:t>
                      </a:r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4629023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en-US" altLang="ko-KR" sz="800" dirty="0" smtClean="0">
                          <a:latin typeface="+mn-lt"/>
                          <a:ea typeface="+mn-ea"/>
                        </a:rPr>
                        <a:t>UI</a:t>
                      </a:r>
                      <a:r>
                        <a:rPr lang="en-US" altLang="ko-KR" sz="800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+mn-lt"/>
                          <a:ea typeface="+mn-ea"/>
                        </a:rPr>
                        <a:t>디자인</a:t>
                      </a:r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3572078"/>
                  </a:ext>
                </a:extLst>
              </a:tr>
              <a:tr h="466924">
                <a:tc>
                  <a:txBody>
                    <a:bodyPr/>
                    <a:lstStyle/>
                    <a:p>
                      <a:pPr algn="ctr" latinLnBrk="1"/>
                      <a:endParaRPr lang="en-US" altLang="ko-KR" sz="800" baseline="0" dirty="0" smtClean="0"/>
                    </a:p>
                    <a:p>
                      <a:pPr algn="ctr" latinLnBrk="1"/>
                      <a:r>
                        <a:rPr lang="ko-KR" altLang="en-US" sz="800" baseline="0" dirty="0" smtClean="0"/>
                        <a:t>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924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baseline="0" dirty="0" smtClean="0"/>
                        <a:t>웹 </a:t>
                      </a:r>
                      <a:r>
                        <a:rPr lang="ko-KR" altLang="en-US" sz="800" baseline="0" dirty="0" err="1" smtClean="0"/>
                        <a:t>호스팅</a:t>
                      </a:r>
                      <a:r>
                        <a:rPr lang="ko-KR" altLang="en-US" sz="800" baseline="0" dirty="0" smtClean="0"/>
                        <a:t> 및 </a:t>
                      </a:r>
                      <a:endParaRPr lang="en-US" altLang="ko-KR" sz="800" baseline="0" dirty="0" smtClean="0"/>
                    </a:p>
                    <a:p>
                      <a:pPr algn="ctr" latinLnBrk="1"/>
                      <a:r>
                        <a:rPr lang="ko-KR" altLang="en-US" sz="800" baseline="0" dirty="0" err="1" smtClean="0"/>
                        <a:t>호스팅</a:t>
                      </a:r>
                      <a:r>
                        <a:rPr lang="ko-KR" altLang="en-US" sz="800" baseline="0" dirty="0" smtClean="0"/>
                        <a:t> 서버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39698377"/>
                  </a:ext>
                </a:extLst>
              </a:tr>
              <a:tr h="437617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오류 수정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0370661"/>
                  </a:ext>
                </a:extLst>
              </a:tr>
              <a:tr h="420130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 smtClean="0"/>
                    </a:p>
                    <a:p>
                      <a:pPr algn="ctr" latinLnBrk="1"/>
                      <a:r>
                        <a:rPr lang="ko-KR" altLang="en-US" sz="800" dirty="0" smtClean="0"/>
                        <a:t>마무리 및 완성</a:t>
                      </a:r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빙그레체" pitchFamily="18" charset="-127"/>
                        <a:ea typeface="빙그레체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34848481"/>
                  </a:ext>
                </a:extLst>
              </a:tr>
            </a:tbl>
          </a:graphicData>
        </a:graphic>
      </p:graphicFrame>
      <p:sp>
        <p:nvSpPr>
          <p:cNvPr id="35" name="오른쪽 화살표 34"/>
          <p:cNvSpPr/>
          <p:nvPr/>
        </p:nvSpPr>
        <p:spPr>
          <a:xfrm>
            <a:off x="9418746" y="5681846"/>
            <a:ext cx="1119946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화살표 42"/>
          <p:cNvSpPr/>
          <p:nvPr/>
        </p:nvSpPr>
        <p:spPr>
          <a:xfrm>
            <a:off x="4661318" y="3404082"/>
            <a:ext cx="1119946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3116723" y="2930406"/>
            <a:ext cx="1119946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4661318" y="3861282"/>
            <a:ext cx="1119946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7828767" y="5274071"/>
            <a:ext cx="2693372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오른쪽 화살표 46"/>
          <p:cNvSpPr/>
          <p:nvPr/>
        </p:nvSpPr>
        <p:spPr>
          <a:xfrm>
            <a:off x="4661317" y="4326720"/>
            <a:ext cx="4287395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7828766" y="4804514"/>
            <a:ext cx="1119946" cy="137894"/>
          </a:xfrm>
          <a:prstGeom prst="rightArrow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2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5" y="1430811"/>
            <a:ext cx="5477249" cy="484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9122" y="1092745"/>
            <a:ext cx="5205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점주가 신청한대로 정보가 나타난다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 smtClean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간략하게 입력된 주소를 클릭하면 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Google Map API 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자동완성 기능을 통해 지정 위치를 선택한다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주소 선택 시 자동으로 경도 위도가 채워져 지도에서 확인가능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D4837"/>
                </a:solidFill>
              </a:rPr>
              <a:t>-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8416" y="140354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3638" y="2968700"/>
            <a:ext cx="5414622" cy="45992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14" y="2560915"/>
            <a:ext cx="6162216" cy="15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713" y="4356287"/>
            <a:ext cx="6162217" cy="1487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636849" y="3211346"/>
            <a:ext cx="5414622" cy="22996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36849" y="4531534"/>
            <a:ext cx="5414622" cy="1311962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84584" y="2782953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274659" y="4522414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/>
          <p:cNvCxnSpPr>
            <a:endCxn id="18" idx="1"/>
          </p:cNvCxnSpPr>
          <p:nvPr/>
        </p:nvCxnSpPr>
        <p:spPr>
          <a:xfrm>
            <a:off x="5155894" y="3326327"/>
            <a:ext cx="480955" cy="0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49108" y="3478727"/>
            <a:ext cx="0" cy="1043687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1"/>
          <a:stretch/>
        </p:blipFill>
        <p:spPr bwMode="auto">
          <a:xfrm>
            <a:off x="723122" y="4742062"/>
            <a:ext cx="5175146" cy="78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3796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5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주요 기능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>
                <a:solidFill>
                  <a:srgbClr val="CD4837"/>
                </a:solidFill>
              </a:rPr>
              <a:t>관리자</a:t>
            </a:r>
            <a:r>
              <a:rPr lang="en-US" altLang="ko-KR" sz="2000" b="1" dirty="0">
                <a:solidFill>
                  <a:srgbClr val="CD4837"/>
                </a:solidFill>
              </a:rPr>
              <a:t> (</a:t>
            </a:r>
            <a:r>
              <a:rPr lang="ko-KR" altLang="en-US" sz="2000" b="1" dirty="0">
                <a:solidFill>
                  <a:srgbClr val="CD4837"/>
                </a:solidFill>
              </a:rPr>
              <a:t>프랜차이즈</a:t>
            </a:r>
            <a:r>
              <a:rPr lang="en-US" altLang="ko-KR" sz="2000" b="1" dirty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2676" y="1064986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D4837"/>
                </a:solidFill>
              </a:rPr>
              <a:t>-</a:t>
            </a:r>
            <a:r>
              <a:rPr lang="en-US" altLang="ko-KR" sz="1600" b="1" dirty="0" smtClean="0">
                <a:solidFill>
                  <a:srgbClr val="CD4837"/>
                </a:solidFill>
              </a:rPr>
              <a:t> </a:t>
            </a:r>
            <a:r>
              <a:rPr lang="ko-KR" altLang="en-US" sz="1600" b="1" dirty="0" smtClean="0">
                <a:solidFill>
                  <a:srgbClr val="CD4837"/>
                </a:solidFill>
              </a:rPr>
              <a:t>프랜차이즈 승인 기능</a:t>
            </a:r>
            <a:endParaRPr lang="ko-KR" altLang="en-US" sz="1600" b="1" dirty="0">
              <a:solidFill>
                <a:srgbClr val="CD4837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13924" y="5193885"/>
            <a:ext cx="784344" cy="195225"/>
          </a:xfrm>
          <a:prstGeom prst="rect">
            <a:avLst/>
          </a:prstGeom>
          <a:noFill/>
          <a:ln w="28575">
            <a:solidFill>
              <a:srgbClr val="CD4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6" y="1711171"/>
            <a:ext cx="10096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33" y="2847044"/>
            <a:ext cx="14763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1425431" y="2435040"/>
            <a:ext cx="0" cy="521843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1001581" y="245238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1557205" y="3966828"/>
            <a:ext cx="0" cy="775234"/>
          </a:xfrm>
          <a:prstGeom prst="straightConnector1">
            <a:avLst/>
          </a:prstGeom>
          <a:ln w="19050">
            <a:solidFill>
              <a:srgbClr val="CD48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1147219" y="4013051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29" y="1005007"/>
            <a:ext cx="7457220" cy="335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 flipV="1">
            <a:off x="3001670" y="2555911"/>
            <a:ext cx="1196956" cy="1972021"/>
            <a:chOff x="2118946" y="3810477"/>
            <a:chExt cx="3160654" cy="1461975"/>
          </a:xfrm>
        </p:grpSpPr>
        <p:cxnSp>
          <p:nvCxnSpPr>
            <p:cNvPr id="33" name="직선 화살표 연결선 32"/>
            <p:cNvCxnSpPr/>
            <p:nvPr/>
          </p:nvCxnSpPr>
          <p:spPr>
            <a:xfrm>
              <a:off x="2118946" y="5272452"/>
              <a:ext cx="3160654" cy="0"/>
            </a:xfrm>
            <a:prstGeom prst="straightConnector1">
              <a:avLst/>
            </a:prstGeom>
            <a:ln w="19050">
              <a:solidFill>
                <a:srgbClr val="CD4837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2118946" y="3810477"/>
              <a:ext cx="0" cy="1461975"/>
            </a:xfrm>
            <a:prstGeom prst="line">
              <a:avLst/>
            </a:prstGeom>
            <a:ln w="19050">
              <a:solidFill>
                <a:srgbClr val="CD48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/>
          <p:cNvSpPr/>
          <p:nvPr/>
        </p:nvSpPr>
        <p:spPr>
          <a:xfrm>
            <a:off x="2639480" y="2309258"/>
            <a:ext cx="362190" cy="338554"/>
          </a:xfrm>
          <a:prstGeom prst="ellipse">
            <a:avLst/>
          </a:prstGeom>
          <a:solidFill>
            <a:srgbClr val="CD48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19121" y="4715221"/>
            <a:ext cx="54807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승인여부를 승인으로 변경하고 저장해준다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err="1" smtClean="0">
                <a:solidFill>
                  <a:srgbClr val="CD4837"/>
                </a:solidFill>
              </a:rPr>
              <a:t>프렌차이즈</a:t>
            </a:r>
            <a:r>
              <a:rPr lang="ko-KR" altLang="en-US" sz="1400" b="1" dirty="0" smtClean="0">
                <a:solidFill>
                  <a:srgbClr val="CD4837"/>
                </a:solidFill>
              </a:rPr>
              <a:t> 목록에서 승인여부가 승인상태로 변경된 것을 확인한다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400" b="1" dirty="0">
              <a:solidFill>
                <a:srgbClr val="CD4837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400" b="1" dirty="0" smtClean="0">
                <a:solidFill>
                  <a:srgbClr val="CD4837"/>
                </a:solidFill>
              </a:rPr>
              <a:t>승인상태가 되면 클라이언트 화면에서 해당 매장을 검색할 수 있다</a:t>
            </a:r>
            <a:r>
              <a:rPr lang="en-US" altLang="ko-KR" sz="1400" b="1" dirty="0" smtClean="0">
                <a:solidFill>
                  <a:srgbClr val="CD4837"/>
                </a:solidFill>
              </a:rPr>
              <a:t>.</a:t>
            </a:r>
            <a:endParaRPr lang="en-US" altLang="ko-KR" sz="1400" b="1" dirty="0">
              <a:solidFill>
                <a:srgbClr val="CD4837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1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/>
          <p:cNvGrpSpPr/>
          <p:nvPr/>
        </p:nvGrpSpPr>
        <p:grpSpPr>
          <a:xfrm>
            <a:off x="5898516" y="2743288"/>
            <a:ext cx="394968" cy="72000"/>
            <a:chOff x="561638" y="1064986"/>
            <a:chExt cx="394968" cy="72000"/>
          </a:xfrm>
        </p:grpSpPr>
        <p:sp>
          <p:nvSpPr>
            <p:cNvPr id="73" name="타원 72"/>
            <p:cNvSpPr/>
            <p:nvPr/>
          </p:nvSpPr>
          <p:spPr>
            <a:xfrm>
              <a:off x="561638" y="1064986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타원 73"/>
            <p:cNvSpPr/>
            <p:nvPr/>
          </p:nvSpPr>
          <p:spPr>
            <a:xfrm>
              <a:off x="723122" y="1064986"/>
              <a:ext cx="72000" cy="72000"/>
            </a:xfrm>
            <a:prstGeom prst="ellipse">
              <a:avLst/>
            </a:prstGeom>
            <a:solidFill>
              <a:srgbClr val="CD4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5" name="타원 74"/>
            <p:cNvSpPr/>
            <p:nvPr/>
          </p:nvSpPr>
          <p:spPr>
            <a:xfrm>
              <a:off x="884606" y="1064986"/>
              <a:ext cx="72000" cy="72000"/>
            </a:xfrm>
            <a:prstGeom prst="ellipse">
              <a:avLst/>
            </a:prstGeom>
            <a:solidFill>
              <a:srgbClr val="DA79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47414" y="2328183"/>
            <a:ext cx="2097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DA796C"/>
                </a:solidFill>
              </a:rPr>
              <a:t>Coffee Web Application</a:t>
            </a:r>
            <a:endParaRPr lang="ko-KR" altLang="en-US" sz="1400" dirty="0">
              <a:solidFill>
                <a:srgbClr val="DA796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8240" y="2839203"/>
            <a:ext cx="3775521" cy="10525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 smtClean="0"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  <a:r>
              <a:rPr lang="en-US" altLang="ko-KR" sz="4800" b="1" smtClean="0">
                <a:solidFill>
                  <a:srgbClr val="CD48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: )</a:t>
            </a:r>
            <a:endParaRPr lang="ko-KR" altLang="en-US" sz="4800" b="1" dirty="0">
              <a:solidFill>
                <a:srgbClr val="CD48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53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개발 환경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6462" y="2380507"/>
            <a:ext cx="2999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Programming Language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Java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JavaScript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16450" y="2380618"/>
            <a:ext cx="271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IDE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Spring Tool Suite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6461" y="386933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err="1" smtClean="0">
                <a:solidFill>
                  <a:srgbClr val="CD4837"/>
                </a:solidFill>
              </a:rPr>
              <a:t>DataBase</a:t>
            </a:r>
            <a:endParaRPr lang="en-US" altLang="ko-KR" b="1" dirty="0" smtClean="0">
              <a:solidFill>
                <a:srgbClr val="CD4837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MySQL</a:t>
            </a:r>
          </a:p>
        </p:txBody>
      </p:sp>
      <p:sp>
        <p:nvSpPr>
          <p:cNvPr id="27" name="AutoShape 2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4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spring tool suite ic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57" y="2011285"/>
            <a:ext cx="1370008" cy="137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99" y="2011284"/>
            <a:ext cx="1370008" cy="13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 ic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24" y="3620279"/>
            <a:ext cx="1370008" cy="137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416450" y="3876734"/>
            <a:ext cx="25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Server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 smtClean="0">
                <a:solidFill>
                  <a:srgbClr val="CD4837"/>
                </a:solidFill>
              </a:rPr>
              <a:t>Apache Tomcat</a:t>
            </a:r>
          </a:p>
        </p:txBody>
      </p:sp>
      <p:pic>
        <p:nvPicPr>
          <p:cNvPr id="1036" name="Picture 12" descr="Tomcat icon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356" y="3620279"/>
            <a:ext cx="1693977" cy="137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05" y="2011284"/>
            <a:ext cx="1292553" cy="12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4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513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1.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개요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–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사용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Library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AutoShape 2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4" descr="spring tool suite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10" y="3337962"/>
            <a:ext cx="2004899" cy="200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js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134" y="3812914"/>
            <a:ext cx="2341163" cy="11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mariadb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835" y="1449475"/>
            <a:ext cx="2026651" cy="202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ybatis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013" y="3626108"/>
            <a:ext cx="2629501" cy="19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spring logo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87" y="2194881"/>
            <a:ext cx="2607876" cy="6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94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D4837"/>
                </a:solidFill>
              </a:rPr>
              <a:t>2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. DB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설계 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- ERD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Picture 2" descr="C:\Users\wkdtj\Desktop\web_project\DB\설계도\ERD 최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00" y="1459767"/>
            <a:ext cx="7127726" cy="446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686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Project 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구조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시스템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7181" y="1029668"/>
            <a:ext cx="2734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CD4837"/>
                </a:solidFill>
              </a:rPr>
              <a:t>- MVC Model 2 </a:t>
            </a:r>
            <a:r>
              <a:rPr lang="ko-KR" altLang="en-US" b="1" dirty="0" smtClean="0">
                <a:solidFill>
                  <a:srgbClr val="CD4837"/>
                </a:solidFill>
              </a:rPr>
              <a:t>패턴 이용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55311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사용자가 웹 페이지 요청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62063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Servlet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컨트롤러 등록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00343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jsp</a:t>
            </a:r>
            <a:r>
              <a:rPr lang="ko-KR" altLang="en-US" sz="800" dirty="0" smtClean="0">
                <a:solidFill>
                  <a:schemeClr val="tx1"/>
                </a:solidFill>
              </a:rPr>
              <a:t>에서 받은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파라미터</a:t>
            </a:r>
            <a:r>
              <a:rPr lang="ko-KR" altLang="en-US" sz="800" dirty="0" smtClean="0">
                <a:solidFill>
                  <a:schemeClr val="tx1"/>
                </a:solidFill>
              </a:rPr>
              <a:t> 값</a:t>
            </a:r>
            <a:r>
              <a:rPr lang="en-US" altLang="ko-KR" sz="800" dirty="0" smtClean="0">
                <a:solidFill>
                  <a:schemeClr val="tx1"/>
                </a:solidFill>
              </a:rPr>
              <a:t>(DTO)</a:t>
            </a:r>
            <a:r>
              <a:rPr lang="ko-KR" altLang="en-US" sz="800" dirty="0">
                <a:solidFill>
                  <a:schemeClr val="tx1"/>
                </a:solidFill>
              </a:rPr>
              <a:t>을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Service</a:t>
            </a:r>
            <a:r>
              <a:rPr lang="ko-KR" altLang="en-US" sz="800" dirty="0" smtClean="0">
                <a:solidFill>
                  <a:schemeClr val="tx1"/>
                </a:solidFill>
              </a:rPr>
              <a:t>에 전달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44938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(Interface</a:t>
            </a:r>
            <a:r>
              <a:rPr lang="ko-KR" altLang="en-US" sz="800" dirty="0" smtClean="0">
                <a:solidFill>
                  <a:schemeClr val="tx1"/>
                </a:solidFill>
              </a:rPr>
              <a:t>와 </a:t>
            </a:r>
            <a:r>
              <a:rPr lang="en-US" altLang="ko-KR" sz="800" dirty="0" smtClean="0">
                <a:solidFill>
                  <a:schemeClr val="tx1"/>
                </a:solidFill>
              </a:rPr>
              <a:t>Implement</a:t>
            </a:r>
            <a:r>
              <a:rPr lang="ko-KR" altLang="en-US" sz="800" dirty="0" smtClean="0">
                <a:solidFill>
                  <a:schemeClr val="tx1"/>
                </a:solidFill>
              </a:rPr>
              <a:t>로 설정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전달받은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파라미터를</a:t>
            </a:r>
            <a:r>
              <a:rPr lang="ko-KR" altLang="en-US" sz="800" dirty="0" smtClean="0">
                <a:solidFill>
                  <a:schemeClr val="tx1"/>
                </a:solidFill>
              </a:rPr>
              <a:t> 연산 후 </a:t>
            </a:r>
            <a:r>
              <a:rPr lang="en-US" altLang="ko-KR" sz="800" dirty="0" smtClean="0">
                <a:solidFill>
                  <a:schemeClr val="tx1"/>
                </a:solidFill>
              </a:rPr>
              <a:t>DAO</a:t>
            </a:r>
            <a:r>
              <a:rPr lang="ko-KR" altLang="en-US" sz="800" dirty="0" smtClean="0">
                <a:solidFill>
                  <a:schemeClr val="tx1"/>
                </a:solidFill>
              </a:rPr>
              <a:t>에 전달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92587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DAO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전달받은 내용을 </a:t>
            </a:r>
            <a:r>
              <a:rPr lang="en-US" altLang="ko-KR" sz="800" dirty="0" smtClean="0">
                <a:solidFill>
                  <a:schemeClr val="tx1"/>
                </a:solidFill>
              </a:rPr>
              <a:t>DB</a:t>
            </a:r>
            <a:r>
              <a:rPr lang="ko-KR" altLang="en-US" sz="800" dirty="0" smtClean="0">
                <a:solidFill>
                  <a:schemeClr val="tx1"/>
                </a:solidFill>
              </a:rPr>
              <a:t>에 </a:t>
            </a:r>
            <a:r>
              <a:rPr lang="en-US" altLang="ko-KR" sz="800" dirty="0" smtClean="0">
                <a:solidFill>
                  <a:schemeClr val="tx1"/>
                </a:solidFill>
              </a:rPr>
              <a:t>CRUD</a:t>
            </a:r>
            <a:r>
              <a:rPr lang="ko-KR" altLang="en-US" sz="800" dirty="0" smtClean="0">
                <a:solidFill>
                  <a:schemeClr val="tx1"/>
                </a:solidFill>
              </a:rPr>
              <a:t>함 </a:t>
            </a:r>
            <a:r>
              <a:rPr lang="en-US" altLang="ko-KR" sz="800" dirty="0" smtClean="0">
                <a:solidFill>
                  <a:schemeClr val="tx1"/>
                </a:solidFill>
              </a:rPr>
              <a:t>(Data Access Object))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517651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Mapper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en-US" altLang="ko-KR" sz="800" dirty="0" err="1" smtClean="0">
                <a:solidFill>
                  <a:schemeClr val="tx1"/>
                </a:solidFill>
              </a:rPr>
              <a:t>SqlSessionTemplate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069296" y="2042984"/>
            <a:ext cx="1256543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DB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71" y="3612034"/>
            <a:ext cx="82772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855311" y="1532238"/>
            <a:ext cx="10470528" cy="42836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요청처리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 flipH="1">
            <a:off x="855310" y="3052119"/>
            <a:ext cx="10470527" cy="42836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요청반환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22848" y="609794"/>
            <a:ext cx="71846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37793" y="609794"/>
            <a:ext cx="56092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CD483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Third</a:t>
            </a:r>
            <a:endParaRPr lang="ko-KR" altLang="en-US" sz="1200" b="1" dirty="0">
              <a:solidFill>
                <a:srgbClr val="CD483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95195" y="609794"/>
            <a:ext cx="6719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Fourth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63588" y="609794"/>
            <a:ext cx="52450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Fifth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561638" y="1064986"/>
            <a:ext cx="72000" cy="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4" name="타원 73"/>
          <p:cNvSpPr/>
          <p:nvPr/>
        </p:nvSpPr>
        <p:spPr>
          <a:xfrm>
            <a:off x="723122" y="1064986"/>
            <a:ext cx="72000" cy="72000"/>
          </a:xfrm>
          <a:prstGeom prst="ellipse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5" name="타원 74"/>
          <p:cNvSpPr/>
          <p:nvPr/>
        </p:nvSpPr>
        <p:spPr>
          <a:xfrm>
            <a:off x="884606" y="1064986"/>
            <a:ext cx="72000" cy="72000"/>
          </a:xfrm>
          <a:prstGeom prst="ellipse">
            <a:avLst/>
          </a:prstGeom>
          <a:solidFill>
            <a:srgbClr val="DA7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6" name="TextBox 75"/>
          <p:cNvSpPr txBox="1"/>
          <p:nvPr/>
        </p:nvSpPr>
        <p:spPr>
          <a:xfrm>
            <a:off x="449943" y="629558"/>
            <a:ext cx="245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D4837"/>
                </a:solidFill>
              </a:rPr>
              <a:t>3. Project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 구조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(</a:t>
            </a:r>
            <a:r>
              <a:rPr lang="ko-KR" altLang="en-US" sz="2000" b="1" dirty="0" smtClean="0">
                <a:solidFill>
                  <a:srgbClr val="CD4837"/>
                </a:solidFill>
              </a:rPr>
              <a:t>회원</a:t>
            </a:r>
            <a:r>
              <a:rPr lang="en-US" altLang="ko-KR" sz="2000" b="1" dirty="0" smtClean="0">
                <a:solidFill>
                  <a:srgbClr val="CD4837"/>
                </a:solidFill>
              </a:rPr>
              <a:t>)</a:t>
            </a:r>
            <a:endParaRPr lang="ko-KR" altLang="en-US" sz="2000" b="1" dirty="0">
              <a:solidFill>
                <a:srgbClr val="CD4837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872686" y="536576"/>
            <a:ext cx="319314" cy="508000"/>
          </a:xfrm>
          <a:prstGeom prst="rect">
            <a:avLst/>
          </a:prstGeom>
          <a:solidFill>
            <a:srgbClr val="CD4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D4837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874" y="609794"/>
            <a:ext cx="513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4040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</a:t>
            </a:r>
            <a:endParaRPr lang="ko-KR" altLang="en-US" sz="1200" dirty="0">
              <a:solidFill>
                <a:srgbClr val="40404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3" y="1471613"/>
            <a:ext cx="54006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85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1480</Words>
  <Application>Microsoft Office PowerPoint</Application>
  <PresentationFormat>사용자 지정</PresentationFormat>
  <Paragraphs>538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1_기본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aram lee</cp:lastModifiedBy>
  <cp:revision>178</cp:revision>
  <dcterms:created xsi:type="dcterms:W3CDTF">2017-11-24T11:22:27Z</dcterms:created>
  <dcterms:modified xsi:type="dcterms:W3CDTF">2019-05-19T19:16:51Z</dcterms:modified>
</cp:coreProperties>
</file>